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7" r:id="rId2"/>
    <p:sldId id="271" r:id="rId3"/>
    <p:sldId id="268" r:id="rId4"/>
    <p:sldId id="266" r:id="rId5"/>
    <p:sldId id="269" r:id="rId6"/>
    <p:sldId id="256" r:id="rId7"/>
    <p:sldId id="272" r:id="rId8"/>
    <p:sldId id="273" r:id="rId9"/>
    <p:sldId id="295" r:id="rId10"/>
    <p:sldId id="276" r:id="rId11"/>
    <p:sldId id="289" r:id="rId12"/>
    <p:sldId id="296" r:id="rId13"/>
    <p:sldId id="297" r:id="rId14"/>
    <p:sldId id="298" r:id="rId15"/>
    <p:sldId id="299" r:id="rId16"/>
    <p:sldId id="300" r:id="rId17"/>
    <p:sldId id="283" r:id="rId18"/>
    <p:sldId id="292" r:id="rId19"/>
    <p:sldId id="288" r:id="rId20"/>
    <p:sldId id="284" r:id="rId21"/>
    <p:sldId id="294" r:id="rId22"/>
    <p:sldId id="293" r:id="rId23"/>
    <p:sldId id="290" r:id="rId24"/>
    <p:sldId id="285" r:id="rId25"/>
    <p:sldId id="291" r:id="rId26"/>
    <p:sldId id="286" r:id="rId2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12273E"/>
    <a:srgbClr val="7286C0"/>
    <a:srgbClr val="14233C"/>
    <a:srgbClr val="27345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552" autoAdjust="0"/>
  </p:normalViewPr>
  <p:slideViewPr>
    <p:cSldViewPr>
      <p:cViewPr varScale="1">
        <p:scale>
          <a:sx n="102" d="100"/>
          <a:sy n="102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Excellent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0.442</c:v>
                </c:pt>
                <c:pt idx="1">
                  <c:v>0.48800000000000032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Good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0.37700000000000033</c:v>
                </c:pt>
                <c:pt idx="1">
                  <c:v>0.40200000000000002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Fair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2.806032660894488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Sheet1!$D$2:$D$3</c:f>
              <c:numCache>
                <c:formatCode>0.0%</c:formatCode>
                <c:ptCount val="2"/>
                <c:pt idx="0">
                  <c:v>0.12000000000000002</c:v>
                </c:pt>
                <c:pt idx="1">
                  <c:v>6.7000000000000004E-2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Poor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-2.8060326608944945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Sheet1!$E$2:$E$3</c:f>
              <c:numCache>
                <c:formatCode>0.0%</c:formatCode>
                <c:ptCount val="2"/>
                <c:pt idx="0">
                  <c:v>6.1000000000000013E-2</c:v>
                </c:pt>
                <c:pt idx="1">
                  <c:v>4.3000000000000003E-2</c:v>
                </c:pt>
              </c:numCache>
            </c:numRef>
          </c:val>
        </c:ser>
        <c:overlap val="100"/>
        <c:axId val="118311552"/>
        <c:axId val="118317440"/>
      </c:barChart>
      <c:catAx>
        <c:axId val="118311552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118317440"/>
        <c:crosses val="autoZero"/>
        <c:auto val="1"/>
        <c:lblAlgn val="ctr"/>
        <c:lblOffset val="100"/>
      </c:catAx>
      <c:valAx>
        <c:axId val="118317440"/>
        <c:scaling>
          <c:orientation val="minMax"/>
        </c:scaling>
        <c:axPos val="l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118311552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8568866044522212"/>
          <c:y val="5.5770009609004752E-2"/>
          <c:w val="0.13848376591814912"/>
          <c:h val="0.50403328529199187"/>
        </c:manualLayout>
      </c:layout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Y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3.3800655011691112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3.380065501169105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0.94899999999999995</c:v>
                </c:pt>
                <c:pt idx="1">
                  <c:v>0.94899999999999995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5.1000000000000004E-2</c:v>
                </c:pt>
                <c:pt idx="1">
                  <c:v>5.1000000000000004E-2</c:v>
                </c:pt>
              </c:numCache>
            </c:numRef>
          </c:val>
        </c:ser>
        <c:overlap val="100"/>
        <c:axId val="116110848"/>
        <c:axId val="116112384"/>
      </c:barChart>
      <c:catAx>
        <c:axId val="11611084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116112384"/>
        <c:crosses val="autoZero"/>
        <c:auto val="1"/>
        <c:lblAlgn val="ctr"/>
        <c:lblOffset val="100"/>
      </c:catAx>
      <c:valAx>
        <c:axId val="116112384"/>
        <c:scaling>
          <c:orientation val="minMax"/>
          <c:min val="0"/>
        </c:scaling>
        <c:axPos val="l"/>
        <c:majorGridlines/>
        <c:numFmt formatCode="0%" sourceLinked="1"/>
        <c:majorTickMark val="in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116110848"/>
        <c:crosses val="autoZero"/>
        <c:crossBetween val="between"/>
        <c:majorUnit val="0.2"/>
      </c:valAx>
    </c:plotArea>
    <c:legend>
      <c:legendPos val="r"/>
      <c:layout/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7D363-F0B9-47FC-A44E-AA05C1FAC8E0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7FAA7-1729-429D-839D-DB6F2BAD3A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허리통증을 </a:t>
            </a:r>
            <a:r>
              <a:rPr lang="ko-KR" altLang="en-US" dirty="0" err="1" smtClean="0"/>
              <a:t>한번이상</a:t>
            </a:r>
            <a:r>
              <a:rPr lang="ko-KR" altLang="en-US" dirty="0" smtClean="0"/>
              <a:t> 경험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1999381"/>
            <a:ext cx="7992888" cy="4093915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80135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62880" y="1927373"/>
            <a:ext cx="8013576" cy="4237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CFCB6-5B5C-4492-B26B-7C6ED28F03FD}" type="datetimeFigureOut">
              <a:rPr lang="ko-KR" altLang="en-US" smtClean="0"/>
              <a:pPr/>
              <a:t>2011-02-27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chemeClr val="tx1"/>
            </a:gs>
            <a:gs pos="33000">
              <a:srgbClr val="12273E"/>
            </a:gs>
            <a:gs pos="91000">
              <a:srgbClr val="7286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6306" y="-171400"/>
            <a:ext cx="3483646" cy="7278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6700" dirty="0" smtClean="0">
                <a:solidFill>
                  <a:schemeClr val="bg1"/>
                </a:solidFill>
              </a:rPr>
              <a:t>7</a:t>
            </a:r>
            <a:endParaRPr lang="ko-KR" altLang="en-US" sz="46700" dirty="0">
              <a:solidFill>
                <a:schemeClr val="bg1"/>
              </a:solidFill>
            </a:endParaRPr>
          </a:p>
        </p:txBody>
      </p:sp>
      <p:sp>
        <p:nvSpPr>
          <p:cNvPr id="9" name="내용 개체 틀 2"/>
          <p:cNvSpPr>
            <a:spLocks noGrp="1"/>
          </p:cNvSpPr>
          <p:nvPr>
            <p:ph idx="1"/>
          </p:nvPr>
        </p:nvSpPr>
        <p:spPr>
          <a:xfrm>
            <a:off x="5508104" y="620688"/>
            <a:ext cx="3503240" cy="5318051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김다현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김영문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김인겸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이동렬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이준원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임창진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정상훈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>
                <a:solidFill>
                  <a:schemeClr val="bg1"/>
                </a:solidFill>
              </a:rPr>
              <a:t>책임교수 엄상화</a:t>
            </a:r>
            <a:endParaRPr lang="en-US" altLang="ko-KR" sz="2800" dirty="0" smtClean="0">
              <a:solidFill>
                <a:schemeClr val="bg1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 rot="5400000">
            <a:off x="1143000" y="3429000"/>
            <a:ext cx="685800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683568" y="6298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Meta-analysis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5" name="내용 개체 틀 4" descr="meta_analysis_concep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23975" y="2129631"/>
            <a:ext cx="6496050" cy="3467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Method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Search strategy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611560" y="2348880"/>
            <a:ext cx="3744416" cy="413732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JAMA &amp; Archives</a:t>
            </a:r>
          </a:p>
          <a:p>
            <a:pPr>
              <a:lnSpc>
                <a:spcPct val="130000"/>
              </a:lnSpc>
            </a:pPr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PubMed</a:t>
            </a:r>
            <a:endParaRPr lang="en-US" altLang="ko-K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MEDLINE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EMBASE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Ovid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half" idx="2"/>
          </p:nvPr>
        </p:nvSpPr>
        <p:spPr>
          <a:xfrm>
            <a:off x="4802560" y="2348880"/>
            <a:ext cx="4017912" cy="413732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English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January, 2000</a:t>
            </a:r>
            <a:b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~ September, 2010</a:t>
            </a:r>
          </a:p>
        </p:txBody>
      </p:sp>
      <p:cxnSp>
        <p:nvCxnSpPr>
          <p:cNvPr id="8" name="직선 연결선 7"/>
          <p:cNvCxnSpPr/>
          <p:nvPr/>
        </p:nvCxnSpPr>
        <p:spPr>
          <a:xfrm rot="5400000">
            <a:off x="2411760" y="4221088"/>
            <a:ext cx="432048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Selection of keywords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</p:nvPr>
        </p:nvGraphicFramePr>
        <p:xfrm>
          <a:off x="684209" y="1998663"/>
          <a:ext cx="7848231" cy="4105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3815"/>
                <a:gridCol w="3744416"/>
              </a:tblGrid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Technical</a:t>
                      </a:r>
                      <a:r>
                        <a:rPr lang="en-US" altLang="ko-KR" sz="180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Procedure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Anatomical features / pathology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Diskectomy</a:t>
                      </a:r>
                      <a:endParaRPr lang="en-US" altLang="ko-KR" sz="1800" kern="1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Open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Endoscopic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Microendoscopic</a:t>
                      </a: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en-US" altLang="ko-KR" sz="1800" kern="100" dirty="0" smtClean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Percutaneous</a:t>
                      </a: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endoscopic</a:t>
                      </a:r>
                      <a:r>
                        <a:rPr lang="en-US" altLang="ko-KR" sz="1800" kern="100" baseline="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Minimally invasive technique</a:t>
                      </a:r>
                      <a:endParaRPr lang="ko-KR" altLang="en-US" sz="1800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Sciatica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Back pain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Low back pain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Disk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Disc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disc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herniated inter-vertebral disc</a:t>
                      </a:r>
                      <a:endParaRPr lang="ko-KR" altLang="en-US" sz="1800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7869560" cy="1143000"/>
          </a:xfrm>
        </p:spPr>
        <p:txBody>
          <a:bodyPr>
            <a:no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Selection of studies 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684213" y="1988840"/>
          <a:ext cx="7848600" cy="41262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35859"/>
                <a:gridCol w="3312741"/>
              </a:tblGrid>
              <a:tr h="384466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Inclusion</a:t>
                      </a: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Criteria</a:t>
                      </a:r>
                      <a:endParaRPr lang="ko-KR" altLang="en-US" b="1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latin typeface="Verdana" pitchFamily="34" charset="0"/>
                          <a:cs typeface="Verdana" pitchFamily="34" charset="0"/>
                        </a:rPr>
                        <a:t>Exclusion Criteria</a:t>
                      </a:r>
                      <a:endParaRPr lang="ko-KR" altLang="en-US" b="1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19990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Patient selection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Conservative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at least 4wks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Early,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progressive neurologic symptoms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Intolerable pain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Single lesion (?)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Measure instrument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VAS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MacNab</a:t>
                      </a:r>
                      <a:endParaRPr lang="en-US" altLang="ko-KR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Complications</a:t>
                      </a:r>
                      <a:endParaRPr lang="ko-KR" altLang="en-US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Recurrence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Other vertebral disease?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History of vertebral op.?</a:t>
                      </a:r>
                      <a:endParaRPr lang="ko-KR" altLang="en-US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Quality assessment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1999381"/>
            <a:ext cx="4896544" cy="4453955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Type of studies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Prospective, clinical trial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Retrospective + cohort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Retrospective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Journal grade?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JAMA, NEJM, Lancet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SCI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Domestic, etc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6012160" y="1999381"/>
            <a:ext cx="2376264" cy="430993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85750">
              <a:lnSpc>
                <a:spcPct val="130000"/>
              </a:lnSpc>
              <a:spcBef>
                <a:spcPct val="20000"/>
              </a:spcBef>
              <a:buFont typeface="Arial" pitchFamily="34" charset="0"/>
              <a:buChar char="–"/>
            </a:pP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lnSpc>
                <a:spcPct val="130000"/>
              </a:lnSpc>
              <a:spcBef>
                <a:spcPct val="20000"/>
              </a:spcBef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kumimoji="0" lang="en-US" altLang="ko-K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1 point</a:t>
            </a:r>
          </a:p>
          <a:p>
            <a:pPr marL="285750" indent="-285750">
              <a:lnSpc>
                <a:spcPct val="130000"/>
              </a:lnSpc>
              <a:spcBef>
                <a:spcPct val="20000"/>
              </a:spcBef>
            </a:pPr>
            <a:r>
              <a:rPr lang="en-US" altLang="ko-KR" sz="24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0.8 point</a:t>
            </a:r>
          </a:p>
          <a:p>
            <a:pPr marL="285750" indent="-285750">
              <a:lnSpc>
                <a:spcPct val="130000"/>
              </a:lnSpc>
              <a:spcBef>
                <a:spcPct val="20000"/>
              </a:spcBef>
            </a:pPr>
            <a:r>
              <a:rPr kumimoji="0" lang="en-US" altLang="ko-K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0.6 point</a:t>
            </a:r>
          </a:p>
          <a:p>
            <a:pPr marL="285750" indent="-285750">
              <a:lnSpc>
                <a:spcPct val="130000"/>
              </a:lnSpc>
              <a:spcBef>
                <a:spcPct val="20000"/>
              </a:spcBef>
            </a:pP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lnSpc>
                <a:spcPct val="130000"/>
              </a:lnSpc>
              <a:spcBef>
                <a:spcPct val="20000"/>
              </a:spcBef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1 point</a:t>
            </a:r>
          </a:p>
          <a:p>
            <a:pPr marL="285750" indent="-285750">
              <a:lnSpc>
                <a:spcPct val="130000"/>
              </a:lnSpc>
              <a:spcBef>
                <a:spcPct val="20000"/>
              </a:spcBef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0.8 point</a:t>
            </a:r>
          </a:p>
          <a:p>
            <a:pPr marL="285750" indent="-285750">
              <a:lnSpc>
                <a:spcPct val="130000"/>
              </a:lnSpc>
              <a:spcBef>
                <a:spcPct val="20000"/>
              </a:spcBef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0.6 point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Data analysis? </a:t>
            </a:r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ko-KR" alt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분석방법</a:t>
            </a:r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ko-KR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Tools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Excel 2007, RASW statistics 18, </a:t>
            </a:r>
            <a:r>
              <a:rPr lang="en-US" altLang="ko-K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MedCalc</a:t>
            </a:r>
            <a:endParaRPr lang="en-US" altLang="ko-K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30000"/>
              </a:lnSpc>
            </a:pPr>
            <a:r>
              <a:rPr lang="ko-KR" altLang="en-US" sz="2800" dirty="0" smtClean="0">
                <a:latin typeface="Verdana" pitchFamily="34" charset="0"/>
                <a:cs typeface="Verdana" pitchFamily="34" charset="0"/>
              </a:rPr>
              <a:t>평균치검정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endParaRPr lang="en-US" altLang="ko-KR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VAS</a:t>
            </a:r>
          </a:p>
          <a:p>
            <a:pPr>
              <a:lnSpc>
                <a:spcPct val="130000"/>
              </a:lnSpc>
            </a:pPr>
            <a:r>
              <a:rPr lang="ko-KR" altLang="en-US" sz="2800" dirty="0" smtClean="0">
                <a:latin typeface="Verdana" pitchFamily="34" charset="0"/>
                <a:cs typeface="Verdana" pitchFamily="34" charset="0"/>
              </a:rPr>
              <a:t>교차분석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endParaRPr lang="en-US" altLang="ko-KR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en-US" altLang="ko-K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2400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Result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971600" y="620688"/>
            <a:ext cx="7200800" cy="5606464"/>
            <a:chOff x="1187624" y="692696"/>
            <a:chExt cx="7200800" cy="5606464"/>
          </a:xfrm>
        </p:grpSpPr>
        <p:sp>
          <p:nvSpPr>
            <p:cNvPr id="8" name="TextBox 7"/>
            <p:cNvSpPr txBox="1"/>
            <p:nvPr/>
          </p:nvSpPr>
          <p:spPr>
            <a:xfrm>
              <a:off x="2051720" y="692696"/>
              <a:ext cx="936104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500" dirty="0" smtClean="0"/>
                <a:t>8</a:t>
              </a:r>
              <a:endParaRPr lang="ko-KR" altLang="en-US" sz="115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51720" y="2564904"/>
              <a:ext cx="936104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500" dirty="0" smtClean="0"/>
                <a:t>9</a:t>
              </a:r>
              <a:endParaRPr lang="ko-KR" altLang="en-US" sz="115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87624" y="4437112"/>
              <a:ext cx="18002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500" dirty="0" smtClean="0"/>
                <a:t>10</a:t>
              </a:r>
              <a:endParaRPr lang="ko-KR" altLang="en-US" sz="115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31840" y="1484784"/>
              <a:ext cx="52565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5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VAS</a:t>
              </a:r>
              <a:endParaRPr lang="ko-KR" altLang="en-US" sz="54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1840" y="3356992"/>
              <a:ext cx="52565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5400" dirty="0" err="1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MacNab</a:t>
              </a:r>
              <a:endParaRPr lang="ko-KR" altLang="en-US" sz="54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31840" y="5241974"/>
              <a:ext cx="52565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5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Complications</a:t>
              </a:r>
              <a:endParaRPr lang="ko-KR" altLang="en-US" sz="5400" dirty="0">
                <a:latin typeface="Verdana" pitchFamily="34" charset="0"/>
                <a:cs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2204864"/>
            <a:ext cx="237626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500" dirty="0" smtClean="0"/>
              <a:t>82</a:t>
            </a:r>
            <a:endParaRPr lang="ko-KR" altLang="en-US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6804248" y="2276872"/>
            <a:ext cx="208823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500" dirty="0" smtClean="0"/>
              <a:t>15</a:t>
            </a:r>
            <a:endParaRPr lang="ko-KR" altLang="en-US" sz="11500" dirty="0"/>
          </a:p>
        </p:txBody>
      </p:sp>
      <p:sp>
        <p:nvSpPr>
          <p:cNvPr id="8" name="내용 개체 틀 2"/>
          <p:cNvSpPr>
            <a:spLocks noGrp="1"/>
          </p:cNvSpPr>
          <p:nvPr>
            <p:ph idx="1"/>
          </p:nvPr>
        </p:nvSpPr>
        <p:spPr>
          <a:xfrm>
            <a:off x="2771800" y="2204864"/>
            <a:ext cx="3600400" cy="33843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ko-KR" sz="4000" dirty="0" smtClean="0"/>
              <a:t>VAS          8</a:t>
            </a:r>
          </a:p>
          <a:p>
            <a:pPr>
              <a:buNone/>
            </a:pPr>
            <a:r>
              <a:rPr lang="en-US" altLang="ko-KR" sz="4000" dirty="0" err="1" smtClean="0"/>
              <a:t>Macnab</a:t>
            </a:r>
            <a:r>
              <a:rPr lang="en-US" altLang="ko-KR" sz="4000" dirty="0" smtClean="0"/>
              <a:t>     9</a:t>
            </a:r>
          </a:p>
          <a:p>
            <a:pPr>
              <a:buNone/>
            </a:pPr>
            <a:r>
              <a:rPr lang="ko-KR" altLang="ko-KR" sz="4000" dirty="0" smtClean="0"/>
              <a:t>합병증 </a:t>
            </a:r>
            <a:r>
              <a:rPr lang="en-US" altLang="ko-KR" sz="4000" dirty="0" smtClean="0"/>
              <a:t>     10</a:t>
            </a:r>
            <a:endParaRPr lang="ko-KR" altLang="en-US" sz="4000" dirty="0"/>
          </a:p>
        </p:txBody>
      </p:sp>
      <p:cxnSp>
        <p:nvCxnSpPr>
          <p:cNvPr id="10" name="직선 연결선 9"/>
          <p:cNvCxnSpPr/>
          <p:nvPr/>
        </p:nvCxnSpPr>
        <p:spPr>
          <a:xfrm rot="5400000">
            <a:off x="-873224" y="3429000"/>
            <a:ext cx="685800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rot="5400000">
            <a:off x="2871192" y="3429000"/>
            <a:ext cx="685800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5536" y="177281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From</a:t>
            </a:r>
            <a:endParaRPr lang="ko-KR" alt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6948264" y="177281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To</a:t>
            </a:r>
            <a:endParaRPr lang="ko-KR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chemeClr val="tx1"/>
            </a:gs>
            <a:gs pos="33000">
              <a:srgbClr val="12273E"/>
            </a:gs>
            <a:gs pos="91000">
              <a:srgbClr val="7286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367240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ko-KR" sz="4000" dirty="0" smtClean="0">
                <a:solidFill>
                  <a:schemeClr val="bg1"/>
                </a:solidFill>
                <a:latin typeface="Verdana" pitchFamily="34" charset="0"/>
                <a:ea typeface="맑은 고딕" pitchFamily="50" charset="-127"/>
                <a:cs typeface="Tahoma" pitchFamily="34" charset="0"/>
              </a:rPr>
              <a:t>Comparison between MD and MED in VAS, </a:t>
            </a:r>
            <a:r>
              <a:rPr lang="en-US" altLang="ko-KR" sz="4000" dirty="0" err="1" smtClean="0">
                <a:solidFill>
                  <a:schemeClr val="bg1"/>
                </a:solidFill>
                <a:latin typeface="Verdana" pitchFamily="34" charset="0"/>
                <a:ea typeface="맑은 고딕" pitchFamily="50" charset="-127"/>
                <a:cs typeface="Tahoma" pitchFamily="34" charset="0"/>
              </a:rPr>
              <a:t>MacNab</a:t>
            </a:r>
            <a:r>
              <a:rPr lang="en-US" altLang="ko-KR" sz="4000" dirty="0" smtClean="0">
                <a:solidFill>
                  <a:schemeClr val="bg1"/>
                </a:solidFill>
                <a:latin typeface="Verdana" pitchFamily="34" charset="0"/>
                <a:ea typeface="맑은 고딕" pitchFamily="50" charset="-127"/>
                <a:cs typeface="Tahoma" pitchFamily="34" charset="0"/>
              </a:rPr>
              <a:t> and complications: Meta-analysis</a:t>
            </a:r>
            <a:endParaRPr lang="ko-KR" altLang="en-US" sz="4000" dirty="0">
              <a:solidFill>
                <a:schemeClr val="bg1"/>
              </a:solidFill>
              <a:latin typeface="Verdana" pitchFamily="34" charset="0"/>
              <a:ea typeface="맑은 고딕" pitchFamily="50" charset="-127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VAS Baby </a:t>
            </a:r>
            <a:r>
              <a:rPr lang="en-US" altLang="ko-KR" dirty="0" smtClean="0"/>
              <a:t>one more time.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31640" y="6093296"/>
            <a:ext cx="2072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p-value = 0.001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67544" y="1484784"/>
          <a:ext cx="8219256" cy="4133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31640" y="5466973"/>
            <a:ext cx="5373587" cy="81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p-value = 0.962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OR(MED/MD) = 1.010 (95% CI 0.67 – 1.51)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Conclusion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r>
              <a:rPr lang="ko-KR" altLang="en-US" dirty="0" smtClean="0"/>
              <a:t>논문</a:t>
            </a:r>
            <a:r>
              <a:rPr lang="ko-KR" altLang="en-US" dirty="0"/>
              <a:t>이 </a:t>
            </a:r>
            <a:r>
              <a:rPr lang="ko-KR" altLang="en-US" dirty="0" smtClean="0"/>
              <a:t>끝났다는 것이지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Discussion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회식은 구제역으로 어려움에 처한 축산농가를 살리기 위해서 돼지고기가 </a:t>
            </a:r>
            <a:r>
              <a:rPr lang="ko-KR" altLang="en-US" dirty="0" err="1" smtClean="0"/>
              <a:t>좋겠다는게</a:t>
            </a:r>
            <a:r>
              <a:rPr lang="ko-KR" altLang="en-US" dirty="0" smtClean="0"/>
              <a:t> 개인적인 </a:t>
            </a:r>
            <a:r>
              <a:rPr lang="ko-KR" altLang="en-US" dirty="0" err="1" smtClean="0"/>
              <a:t>의견이라능</a:t>
            </a:r>
            <a:r>
              <a:rPr lang="en-US" altLang="ko-KR" dirty="0" smtClean="0"/>
              <a:t>…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chemeClr val="bg1">
                <a:lumMod val="95000"/>
              </a:schemeClr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3568" y="1772816"/>
            <a:ext cx="3322712" cy="3154362"/>
          </a:xfrm>
        </p:spPr>
        <p:txBody>
          <a:bodyPr>
            <a:noAutofit/>
          </a:bodyPr>
          <a:lstStyle/>
          <a:p>
            <a:pPr algn="l"/>
            <a:r>
              <a:rPr lang="en-US" altLang="ko-KR" sz="46700" dirty="0" smtClean="0"/>
              <a:t>7</a:t>
            </a:r>
            <a:endParaRPr lang="ko-KR" altLang="en-US" sz="467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508104" y="620688"/>
            <a:ext cx="3503240" cy="5318051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김다현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김영문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김인겸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이동렬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이준원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임창진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정상훈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책임교수 엄상화</a:t>
            </a:r>
            <a:endParaRPr lang="en-US" altLang="ko-KR" sz="2800" dirty="0" smtClean="0"/>
          </a:p>
        </p:txBody>
      </p:sp>
      <p:cxnSp>
        <p:nvCxnSpPr>
          <p:cNvPr id="5" name="직선 연결선 4"/>
          <p:cNvCxnSpPr/>
          <p:nvPr/>
        </p:nvCxnSpPr>
        <p:spPr>
          <a:xfrm rot="5400000">
            <a:off x="1381336" y="3667336"/>
            <a:ext cx="6381328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367240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Comparison between MD and MED in VAS, </a:t>
            </a:r>
            <a:r>
              <a:rPr lang="en-US" altLang="ko-KR" sz="4000" dirty="0" err="1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MacNab</a:t>
            </a: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 and complications: Meta-analysis</a:t>
            </a:r>
            <a:endParaRPr lang="ko-KR" altLang="en-US" sz="4000" dirty="0">
              <a:latin typeface="Verdana" pitchFamily="34" charset="0"/>
              <a:ea typeface="맑은 고딕" pitchFamily="50" charset="-127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772400" cy="1470025"/>
          </a:xfrm>
        </p:spPr>
        <p:txBody>
          <a:bodyPr>
            <a:noAutofit/>
          </a:bodyPr>
          <a:lstStyle/>
          <a:p>
            <a:pPr marL="400050">
              <a:lnSpc>
                <a:spcPct val="150000"/>
              </a:lnSpc>
            </a:pPr>
            <a:r>
              <a:rPr lang="en-US" altLang="ko-KR" sz="23900" dirty="0" smtClean="0">
                <a:effectLst/>
                <a:latin typeface="맑은 고딕" pitchFamily="50" charset="-127"/>
                <a:ea typeface="맑은 고딕" pitchFamily="50" charset="-127"/>
              </a:rPr>
              <a:t>80%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19672" y="4653136"/>
            <a:ext cx="6183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Life-time prevalence of back </a:t>
            </a:r>
            <a:r>
              <a:rPr lang="en-US" altLang="ko-KR" sz="2800" dirty="0">
                <a:latin typeface="Verdana" pitchFamily="34" charset="0"/>
              </a:rPr>
              <a:t>p</a:t>
            </a:r>
            <a:r>
              <a:rPr lang="en-US" altLang="ko-KR" sz="2800" dirty="0" smtClean="0">
                <a:latin typeface="Verdana" pitchFamily="34" charset="0"/>
              </a:rPr>
              <a:t>ain</a:t>
            </a:r>
            <a:endParaRPr lang="ko-KR" altLang="en-US" sz="28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2974" y="4922004"/>
            <a:ext cx="5343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Herniated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intervertebral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disc</a:t>
            </a:r>
            <a:endParaRPr lang="ko-KR" altLang="en-US" sz="2800" dirty="0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5" name="그림 4" descr="disc-herniation-anatomy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836712"/>
            <a:ext cx="5364088" cy="39446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92974" y="5642084"/>
            <a:ext cx="5727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Most common in lumbar lesion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62981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Lumbar </a:t>
            </a:r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55576" y="2348880"/>
            <a:ext cx="8208912" cy="28083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 response to conservative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Tx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for 6wks</a:t>
            </a:r>
          </a:p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Early, progressive neurologic symptom</a:t>
            </a:r>
          </a:p>
          <a:p>
            <a:pPr>
              <a:lnSpc>
                <a:spcPct val="150000"/>
              </a:lnSpc>
            </a:pPr>
            <a:r>
              <a:rPr lang="en-US" altLang="ko-KR" sz="2800" dirty="0" err="1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Microsugical</a:t>
            </a:r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sz="2800" dirty="0" err="1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(MD)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altLang="ko-KR" sz="28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Microendoscopic</a:t>
            </a:r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sz="28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(MED)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98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MD </a:t>
            </a:r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vs</a:t>
            </a:r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MED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idx="1"/>
          </p:nvPr>
        </p:nvSpPr>
        <p:spPr>
          <a:xfrm>
            <a:off x="755576" y="2204864"/>
            <a:ext cx="4040188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5576" y="3140968"/>
            <a:ext cx="4040188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Standard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Short op. time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Wide indication (?)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3"/>
          </p:nvPr>
        </p:nvSpPr>
        <p:spPr>
          <a:xfrm>
            <a:off x="4943401" y="2204864"/>
            <a:ext cx="4041775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4"/>
          </p:nvPr>
        </p:nvSpPr>
        <p:spPr>
          <a:xfrm>
            <a:off x="4943401" y="3140968"/>
            <a:ext cx="4041775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Fast tissue recovery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Short hospital stay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</a:t>
            </a:r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Postop</a:t>
            </a: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pain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rot="5400000">
            <a:off x="2555776" y="4149080"/>
            <a:ext cx="4032448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368</Words>
  <Application>Microsoft Office PowerPoint</Application>
  <PresentationFormat>화면 슬라이드 쇼(4:3)</PresentationFormat>
  <Paragraphs>138</Paragraphs>
  <Slides>26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7" baseType="lpstr">
      <vt:lpstr>Office 테마</vt:lpstr>
      <vt:lpstr>슬라이드 1</vt:lpstr>
      <vt:lpstr>Comparison between MD and MED in VAS, MacNab and complications: Meta-analysis</vt:lpstr>
      <vt:lpstr>슬라이드 3</vt:lpstr>
      <vt:lpstr>7</vt:lpstr>
      <vt:lpstr>Comparison between MD and MED in VAS, MacNab and complications: Meta-analysis</vt:lpstr>
      <vt:lpstr>80%</vt:lpstr>
      <vt:lpstr>슬라이드 7</vt:lpstr>
      <vt:lpstr>Lumbar Discectomy</vt:lpstr>
      <vt:lpstr>MD vs MED</vt:lpstr>
      <vt:lpstr>Meta-analysis</vt:lpstr>
      <vt:lpstr>Method</vt:lpstr>
      <vt:lpstr>Search strategy</vt:lpstr>
      <vt:lpstr>Selection of keywords</vt:lpstr>
      <vt:lpstr>Selection of studies </vt:lpstr>
      <vt:lpstr>Quality assessment</vt:lpstr>
      <vt:lpstr>Data analysis? (분석방법)</vt:lpstr>
      <vt:lpstr>Result</vt:lpstr>
      <vt:lpstr>슬라이드 18</vt:lpstr>
      <vt:lpstr>슬라이드 19</vt:lpstr>
      <vt:lpstr>VAS Baby one more time.</vt:lpstr>
      <vt:lpstr>MacNab</vt:lpstr>
      <vt:lpstr>Complications</vt:lpstr>
      <vt:lpstr>슬라이드 23</vt:lpstr>
      <vt:lpstr>슬라이드 24</vt:lpstr>
      <vt:lpstr>Discussion</vt:lpstr>
      <vt:lpstr>슬라이드 26</vt:lpstr>
    </vt:vector>
  </TitlesOfParts>
  <Company>XP SP3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전체 인구의 80%</dc:title>
  <dc:creator>snoopy</dc:creator>
  <cp:lastModifiedBy>Zepie</cp:lastModifiedBy>
  <cp:revision>87</cp:revision>
  <dcterms:created xsi:type="dcterms:W3CDTF">2011-02-26T10:45:17Z</dcterms:created>
  <dcterms:modified xsi:type="dcterms:W3CDTF">2011-02-26T21:39:02Z</dcterms:modified>
</cp:coreProperties>
</file>